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</p:sldMasterIdLst>
  <p:notesMasterIdLst>
    <p:notesMasterId r:id="rId3"/>
  </p:notesMasterIdLst>
  <p:sldIdLst>
    <p:sldId id="257" r:id="rId2"/>
  </p:sldIdLst>
  <p:sldSz cx="43891200" cy="21945600"/>
  <p:notesSz cx="6858000" cy="9144000"/>
  <p:defaultTextStyle>
    <a:defPPr>
      <a:defRPr lang="en-US"/>
    </a:defPPr>
    <a:lvl1pPr algn="l" defTabSz="1765936" rtl="0" eaLnBrk="0" fontAlgn="base" hangingPunct="0">
      <a:spcBef>
        <a:spcPct val="0"/>
      </a:spcBef>
      <a:spcAft>
        <a:spcPct val="0"/>
      </a:spcAft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765936" indent="-1316356" algn="l" defTabSz="1765936" rtl="0" eaLnBrk="0" fontAlgn="base" hangingPunct="0">
      <a:spcBef>
        <a:spcPct val="0"/>
      </a:spcBef>
      <a:spcAft>
        <a:spcPct val="0"/>
      </a:spcAft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533776" indent="-2636520" algn="l" defTabSz="1765936" rtl="0" eaLnBrk="0" fontAlgn="base" hangingPunct="0">
      <a:spcBef>
        <a:spcPct val="0"/>
      </a:spcBef>
      <a:spcAft>
        <a:spcPct val="0"/>
      </a:spcAft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5301616" indent="-3956686" algn="l" defTabSz="1765936" rtl="0" eaLnBrk="0" fontAlgn="base" hangingPunct="0">
      <a:spcBef>
        <a:spcPct val="0"/>
      </a:spcBef>
      <a:spcAft>
        <a:spcPct val="0"/>
      </a:spcAft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7075170" indent="-5276850" algn="l" defTabSz="1765936" rtl="0" eaLnBrk="0" fontAlgn="base" hangingPunct="0">
      <a:spcBef>
        <a:spcPct val="0"/>
      </a:spcBef>
      <a:spcAft>
        <a:spcPct val="0"/>
      </a:spcAft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743200" algn="l" defTabSz="1097280" rtl="0" eaLnBrk="1" latinLnBrk="0" hangingPunct="1"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3291840" algn="l" defTabSz="1097280" rtl="0" eaLnBrk="1" latinLnBrk="0" hangingPunct="1"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840480" algn="l" defTabSz="1097280" rtl="0" eaLnBrk="1" latinLnBrk="0" hangingPunct="1"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4389120" algn="l" defTabSz="1097280" rtl="0" eaLnBrk="1" latinLnBrk="0" hangingPunct="1">
      <a:defRPr sz="684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5610"/>
  </p:normalViewPr>
  <p:slideViewPr>
    <p:cSldViewPr snapToObjects="1">
      <p:cViewPr>
        <p:scale>
          <a:sx n="20" d="100"/>
          <a:sy n="20" d="100"/>
        </p:scale>
        <p:origin x="2232" y="1392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48640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548640" algn="l" defTabSz="548640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1097280" algn="l" defTabSz="548640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645920" algn="l" defTabSz="548640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2194560" algn="l" defTabSz="548640" rtl="0" eaLnBrk="0" fontAlgn="base" hangingPunct="0">
      <a:spcBef>
        <a:spcPct val="30000"/>
      </a:spcBef>
      <a:spcAft>
        <a:spcPct val="0"/>
      </a:spcAft>
      <a:defRPr sz="144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74320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D065AA-F636-430C-85BD-240106ED4B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64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3591562"/>
            <a:ext cx="329184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1526522"/>
            <a:ext cx="329184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19CBAE-FC64-4EFF-90FD-B69259063D9D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13014-1A90-49E7-9F03-915C9CD694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54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D4376-459D-4065-BB54-43EB2670C21A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9FE35A-8664-44CF-BF98-4F881DFED2F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16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168400"/>
            <a:ext cx="946404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168400"/>
            <a:ext cx="2784348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E88BFE-BA3B-459A-A661-1CC3BB576C44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74B7F-27B8-44B1-B4DE-A5FC44B1ACB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68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7120750" y="162340"/>
            <a:ext cx="6160851" cy="1535371"/>
          </a:xfrm>
          <a:prstGeom prst="rect">
            <a:avLst/>
          </a:prstGeom>
          <a:noFill/>
          <a:ln>
            <a:noFill/>
          </a:ln>
          <a:extLst/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1472368" eaLnBrk="1" hangingPunct="1">
              <a:defRPr/>
            </a:pPr>
            <a:r>
              <a:rPr lang="en-US" sz="3100" b="1" dirty="0"/>
              <a:t>IEEE 201</a:t>
            </a:r>
            <a:r>
              <a:rPr lang="en-US" altLang="zh-CN" sz="3100" b="1" dirty="0"/>
              <a:t>7</a:t>
            </a:r>
            <a:r>
              <a:rPr lang="en-US" sz="3100" b="1" dirty="0"/>
              <a:t> Conference on Computer Vision and Pattern Recognition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79" y="1731066"/>
            <a:ext cx="4747098" cy="129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1" y="409897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6" y="3135090"/>
            <a:ext cx="13700761" cy="18200915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6" y="3135090"/>
            <a:ext cx="13700761" cy="18200915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6" y="3135090"/>
            <a:ext cx="13700761" cy="18200915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1266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FB9CF8-EF69-41CE-963A-BA5C25FDC63C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6BB2C-C2F2-475E-9236-C4C5C8771AF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02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5471163"/>
            <a:ext cx="3785616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4686283"/>
            <a:ext cx="3785616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EAE8B6-BB81-4DAD-974E-73E05E9DE8F3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E1E93-EA9B-40DB-9678-E6AFF779B7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5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5842000"/>
            <a:ext cx="1865376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5842000"/>
            <a:ext cx="1865376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72DE39-29E4-48D8-AE28-A867120F4696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414B5-7DC3-4C99-BD9B-BA526C2FEE1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0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168401"/>
            <a:ext cx="3785616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5379722"/>
            <a:ext cx="18568033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8016240"/>
            <a:ext cx="18568033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5379722"/>
            <a:ext cx="18659477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8016240"/>
            <a:ext cx="18659477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4DFF81-4150-4EF7-986D-DD3916DBAD54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B8E12-0DAA-404C-B30F-EC94537DB44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98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5B3A07-A7CE-40D3-A410-EDF9A4B1C01F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FC319-7D79-44E8-8922-263723B620C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08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D03833-CE8C-4F8B-95CB-3A9B6255852C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319E6-A96F-404B-A526-EF4A8ECEB68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15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159762"/>
            <a:ext cx="2221992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2521F4-F525-4A00-B403-8BBE24F546DB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0ABBB-E03B-4760-8313-C632A5074D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88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159762"/>
            <a:ext cx="2221992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4C5E88-DBB1-4C27-97E1-27BF91625C96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C0B4-399A-4C53-B10F-4E796F2262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168401"/>
            <a:ext cx="378561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5842000"/>
            <a:ext cx="378561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 smtClean="0"/>
              <a:pPr>
                <a:defRPr/>
              </a:pPr>
              <a:t>11/28/2017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0340322"/>
            <a:ext cx="148132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86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hyperlink" Target="http://vllab.ucmerced.edu/wlai24/semiFlowGA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294286" y="0"/>
            <a:ext cx="31302628" cy="1653901"/>
          </a:xfrm>
        </p:spPr>
        <p:txBody>
          <a:bodyPr/>
          <a:lstStyle/>
          <a:p>
            <a:pPr algn="ctr"/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Semi-Supervised Learning for Optical Flow</a:t>
            </a:r>
            <a:r>
              <a:rPr lang="zh-TW" altLang="en-US" sz="6600" b="1" dirty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with Generative Adversarial Networks</a:t>
            </a:r>
            <a:endParaRPr lang="en-US" altLang="en-US" sz="6600" b="1" dirty="0">
              <a:solidFill>
                <a:schemeClr val="accent5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half" idx="2"/>
          </p:nvPr>
        </p:nvSpPr>
        <p:spPr>
          <a:xfrm>
            <a:off x="682830" y="5103781"/>
            <a:ext cx="13258799" cy="4802219"/>
          </a:xfrm>
          <a:ln>
            <a:noFill/>
          </a:ln>
        </p:spPr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Arial" charset="0"/>
              <a:buChar char="•"/>
            </a:pPr>
            <a:r>
              <a:rPr lang="en-US" sz="4000" b="1" dirty="0">
                <a:latin typeface="Times New Roman" charset="0"/>
                <a:ea typeface="Times New Roman" charset="0"/>
                <a:cs typeface="Times New Roman" charset="0"/>
              </a:rPr>
              <a:t>Semi-supervised learning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 for optical flow estimation</a:t>
            </a:r>
          </a:p>
          <a:p>
            <a:pPr marL="1125941" lvl="1" indent="-742950">
              <a:lnSpc>
                <a:spcPct val="100000"/>
              </a:lnSpc>
              <a:spcBef>
                <a:spcPts val="200"/>
              </a:spcBef>
            </a:pPr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Training with both 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labeled (with ground truth flow) and unlabeled (without ground truth flow) data for training</a:t>
            </a:r>
          </a:p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Arial" charset="0"/>
              <a:buChar char="•"/>
            </a:pP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sz="4000" b="1" dirty="0">
                <a:latin typeface="Times New Roman" charset="0"/>
                <a:ea typeface="Times New Roman" charset="0"/>
                <a:cs typeface="Times New Roman" charset="0"/>
              </a:rPr>
              <a:t>Generative Adversarial Network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 (GAN) to capture the spatial structure of flow warp error</a:t>
            </a:r>
          </a:p>
          <a:p>
            <a:pPr marL="1125941" lvl="1" indent="-742950">
              <a:lnSpc>
                <a:spcPct val="100000"/>
              </a:lnSpc>
              <a:spcBef>
                <a:spcPts val="200"/>
              </a:spcBef>
            </a:pP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Without making assumptions on brightness constancy or spatial smoothness</a:t>
            </a:r>
            <a:endParaRPr lang="en-US" sz="4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indent="-74295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</a:pPr>
            <a:endParaRPr 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8" name="Content Placeholder 23"/>
          <p:cNvSpPr>
            <a:spLocks noGrp="1"/>
          </p:cNvSpPr>
          <p:nvPr>
            <p:ph sz="half" idx="11"/>
          </p:nvPr>
        </p:nvSpPr>
        <p:spPr>
          <a:xfrm>
            <a:off x="682829" y="10363200"/>
            <a:ext cx="13258801" cy="2590800"/>
          </a:xfrm>
          <a:ln>
            <a:noFill/>
          </a:ln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spcBef>
                <a:spcPts val="200"/>
              </a:spcBef>
              <a:buFont typeface="Arial" charset="0"/>
              <a:buChar char="•"/>
            </a:pP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Conventional assumptions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(e.g., 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brightness constancy) does not hold on occluded/dis-occluded regions.</a:t>
            </a:r>
          </a:p>
          <a:p>
            <a:pPr marL="571500" indent="-571500">
              <a:lnSpc>
                <a:spcPct val="100000"/>
              </a:lnSpc>
              <a:spcBef>
                <a:spcPts val="200"/>
              </a:spcBef>
              <a:buFont typeface="Arial" charset="0"/>
              <a:buChar char="•"/>
            </a:pP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Robust loss cannot model the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spatial structure of flow 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warp error.</a:t>
            </a:r>
          </a:p>
        </p:txBody>
      </p:sp>
      <p:pic>
        <p:nvPicPr>
          <p:cNvPr id="156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872" y="14097000"/>
            <a:ext cx="12801600" cy="33734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70" y="2813464"/>
            <a:ext cx="4780908" cy="844136"/>
          </a:xfrm>
          <a:prstGeom prst="rect">
            <a:avLst/>
          </a:prstGeom>
        </p:spPr>
      </p:pic>
      <p:sp>
        <p:nvSpPr>
          <p:cNvPr id="22" name="Text Box 491"/>
          <p:cNvSpPr txBox="1">
            <a:spLocks noChangeAspect="1" noChangeArrowheads="1"/>
          </p:cNvSpPr>
          <p:nvPr/>
        </p:nvSpPr>
        <p:spPr bwMode="auto">
          <a:xfrm>
            <a:off x="8338185" y="1440620"/>
            <a:ext cx="27214831" cy="1814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96169" tIns="101091" rIns="196169" bIns="101091">
            <a:spAutoFit/>
          </a:bodyPr>
          <a:lstStyle/>
          <a:p>
            <a:pPr algn="ctr">
              <a:spcBef>
                <a:spcPts val="2000"/>
              </a:spcBef>
              <a:defRPr/>
            </a:pP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Wei-Sheng Lai</a:t>
            </a: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CA" altLang="zh-TW" sz="44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-Bin Huang</a:t>
            </a: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Ming-</a:t>
            </a:r>
            <a:r>
              <a:rPr lang="en-CA" altLang="zh-TW" sz="44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Hsuan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Yang</a:t>
            </a: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1,3</a:t>
            </a:r>
            <a:endParaRPr lang="en-CA" altLang="zh-TW" sz="4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algn="ctr">
              <a:spcBef>
                <a:spcPts val="2000"/>
              </a:spcBef>
              <a:defRPr/>
            </a:pP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University of California, Merced,  </a:t>
            </a: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Virginia Tech, </a:t>
            </a:r>
            <a:r>
              <a:rPr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Nvidia Research</a:t>
            </a:r>
          </a:p>
        </p:txBody>
      </p:sp>
      <p:sp>
        <p:nvSpPr>
          <p:cNvPr id="26" name="AutoShape 492"/>
          <p:cNvSpPr>
            <a:spLocks noChangeArrowheads="1"/>
          </p:cNvSpPr>
          <p:nvPr/>
        </p:nvSpPr>
        <p:spPr bwMode="auto">
          <a:xfrm>
            <a:off x="682829" y="4191000"/>
            <a:ext cx="13258800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>
                <a:solidFill>
                  <a:schemeClr val="bg1"/>
                </a:solidFill>
                <a:latin typeface="Verdana" panose="020B0604030504040204" pitchFamily="34" charset="0"/>
              </a:rPr>
              <a:t>Contributions</a:t>
            </a:r>
            <a:endParaRPr kumimoji="0"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70" y="0"/>
            <a:ext cx="4780908" cy="2627821"/>
          </a:xfrm>
          <a:prstGeom prst="rect">
            <a:avLst/>
          </a:prstGeom>
        </p:spPr>
      </p:pic>
      <p:sp>
        <p:nvSpPr>
          <p:cNvPr id="33" name="AutoShape 492"/>
          <p:cNvSpPr>
            <a:spLocks noChangeArrowheads="1"/>
          </p:cNvSpPr>
          <p:nvPr/>
        </p:nvSpPr>
        <p:spPr bwMode="auto">
          <a:xfrm>
            <a:off x="682829" y="9448800"/>
            <a:ext cx="13258800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>
                <a:solidFill>
                  <a:schemeClr val="bg1"/>
                </a:solidFill>
                <a:latin typeface="Verdana" panose="020B0604030504040204" pitchFamily="34" charset="0"/>
              </a:rPr>
              <a:t>Motivations</a:t>
            </a:r>
            <a:endParaRPr kumimoji="0"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41" name="AutoShape 492"/>
          <p:cNvSpPr>
            <a:spLocks noChangeArrowheads="1"/>
          </p:cNvSpPr>
          <p:nvPr/>
        </p:nvSpPr>
        <p:spPr bwMode="auto">
          <a:xfrm>
            <a:off x="15502243" y="4191000"/>
            <a:ext cx="12972439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Adversarial Training</a:t>
            </a:r>
          </a:p>
        </p:txBody>
      </p:sp>
      <p:sp>
        <p:nvSpPr>
          <p:cNvPr id="42" name="AutoShape 492"/>
          <p:cNvSpPr>
            <a:spLocks noChangeArrowheads="1"/>
          </p:cNvSpPr>
          <p:nvPr/>
        </p:nvSpPr>
        <p:spPr bwMode="auto">
          <a:xfrm>
            <a:off x="30007453" y="4207658"/>
            <a:ext cx="12972439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Quantitative Evaluation</a:t>
            </a:r>
            <a:endParaRPr lang="en-US" sz="4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AutoShape 492"/>
          <p:cNvSpPr>
            <a:spLocks noChangeArrowheads="1"/>
          </p:cNvSpPr>
          <p:nvPr/>
        </p:nvSpPr>
        <p:spPr bwMode="auto">
          <a:xfrm>
            <a:off x="30007453" y="13030200"/>
            <a:ext cx="12972439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Visual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r="1"/>
          <a:stretch/>
        </p:blipFill>
        <p:spPr>
          <a:xfrm>
            <a:off x="1144747" y="12877800"/>
            <a:ext cx="12334964" cy="4022968"/>
          </a:xfrm>
          <a:prstGeom prst="rect">
            <a:avLst/>
          </a:prstGeom>
        </p:spPr>
      </p:pic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654148"/>
              </p:ext>
            </p:extLst>
          </p:nvPr>
        </p:nvGraphicFramePr>
        <p:xfrm>
          <a:off x="30007451" y="5275206"/>
          <a:ext cx="12972442" cy="3626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79157"/>
                <a:gridCol w="2058657"/>
                <a:gridCol w="2058657"/>
                <a:gridCol w="2058657"/>
                <a:gridCol w="2058657"/>
                <a:gridCol w="2058657"/>
              </a:tblGrid>
              <a:tr h="70072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Clean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Final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2012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2015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FlyingChairs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Supervised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3.51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4.70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7.69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17.19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2.15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Unsupervised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8.01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8.97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16.54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25.53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6.66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Baseline</a:t>
                      </a:r>
                      <a:r>
                        <a:rPr lang="en-US" sz="2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semi-supervised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2.11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Proposed semi-supervised</a:t>
                      </a:r>
                      <a:endParaRPr lang="en-US" sz="28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1.95</a:t>
                      </a:r>
                      <a:endParaRPr lang="en-US" sz="28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202136" y="16999701"/>
            <a:ext cx="7408528" cy="4810907"/>
            <a:chOff x="202136" y="16802824"/>
            <a:chExt cx="7408528" cy="481090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0" y="16802824"/>
              <a:ext cx="7205840" cy="4114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02136" y="20967400"/>
              <a:ext cx="7408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Times New Roman" charset="0"/>
                  <a:ea typeface="Times New Roman" charset="0"/>
                  <a:cs typeface="Times New Roman" charset="0"/>
                </a:rPr>
                <a:t>Baseline semi-supervised </a:t>
              </a:r>
              <a:r>
                <a:rPr lang="en-US" sz="3600" dirty="0" smtClean="0">
                  <a:latin typeface="Times New Roman" charset="0"/>
                  <a:ea typeface="Times New Roman" charset="0"/>
                  <a:cs typeface="Times New Roman" charset="0"/>
                </a:rPr>
                <a:t>method</a:t>
              </a:r>
              <a:endParaRPr lang="en-US" sz="3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11385" y="16992600"/>
            <a:ext cx="7171415" cy="4825109"/>
            <a:chOff x="7880034" y="16770167"/>
            <a:chExt cx="7171415" cy="48251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034" y="16770167"/>
              <a:ext cx="7171415" cy="4114800"/>
            </a:xfrm>
            <a:prstGeom prst="rect">
              <a:avLst/>
            </a:prstGeom>
          </p:spPr>
        </p:pic>
        <p:sp>
          <p:nvSpPr>
            <p:cNvPr id="149" name="TextBox 148"/>
            <p:cNvSpPr txBox="1"/>
            <p:nvPr/>
          </p:nvSpPr>
          <p:spPr>
            <a:xfrm>
              <a:off x="7880770" y="20948945"/>
              <a:ext cx="7169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Times New Roman" charset="0"/>
                  <a:ea typeface="Times New Roman" charset="0"/>
                  <a:cs typeface="Times New Roman" charset="0"/>
                </a:rPr>
                <a:t>Proposed semi-supervised </a:t>
              </a:r>
              <a:r>
                <a:rPr lang="en-US" sz="3600" dirty="0" smtClean="0">
                  <a:latin typeface="Times New Roman" charset="0"/>
                  <a:ea typeface="Times New Roman" charset="0"/>
                  <a:cs typeface="Times New Roman" charset="0"/>
                </a:rPr>
                <a:t>method</a:t>
              </a:r>
              <a:endParaRPr lang="en-US" sz="3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5621000" y="5159514"/>
            <a:ext cx="12299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Update discriminator (D):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5621000" y="10722114"/>
            <a:ext cx="12299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Update generator (G):</a:t>
            </a:r>
          </a:p>
        </p:txBody>
      </p: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32997"/>
              </p:ext>
            </p:extLst>
          </p:nvPr>
        </p:nvGraphicFramePr>
        <p:xfrm>
          <a:off x="30007453" y="9068113"/>
          <a:ext cx="12972439" cy="38096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72747"/>
                <a:gridCol w="2362200"/>
                <a:gridCol w="2134373"/>
                <a:gridCol w="2134373"/>
                <a:gridCol w="2134373"/>
                <a:gridCol w="2134373"/>
              </a:tblGrid>
              <a:tr h="700727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%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labeled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Clean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err="1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Final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2012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600" baseline="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600" dirty="0" smtClean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2015</a:t>
                      </a:r>
                      <a:endParaRPr lang="en-US" sz="2600" dirty="0">
                        <a:solidFill>
                          <a:schemeClr val="bg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Supervised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75%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4.35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5.40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8.33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17.43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Proposed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75%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3.58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(-18%)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4.81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(-11%)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7.30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(-12%)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16.46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(-6%)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Supervised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50%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4.48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5.46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9.34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18.71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Proposed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50%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3.67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(-18%)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4.92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(-10%)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7.39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(-21%)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16.64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(-11%)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Supervised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25%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4.91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5.78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10.60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19.90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Proposed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25%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3.95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(-20%)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5.00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(-13%)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7.40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(-30%)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16.61 </a:t>
                      </a:r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(-17%)</a:t>
                      </a:r>
                      <a:endParaRPr lang="en-US" sz="2800" b="0" dirty="0" smtClean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8" name="AutoShape 492"/>
          <p:cNvSpPr>
            <a:spLocks noChangeArrowheads="1"/>
          </p:cNvSpPr>
          <p:nvPr/>
        </p:nvSpPr>
        <p:spPr bwMode="auto">
          <a:xfrm>
            <a:off x="15502243" y="16535400"/>
            <a:ext cx="12972439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Comparisons with </a:t>
            </a:r>
            <a:r>
              <a:rPr kumimoji="0"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State-of-the-arts</a:t>
            </a:r>
            <a:endParaRPr kumimoji="0"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80397"/>
              </p:ext>
            </p:extLst>
          </p:nvPr>
        </p:nvGraphicFramePr>
        <p:xfrm>
          <a:off x="15087600" y="17663473"/>
          <a:ext cx="13661612" cy="344392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732"/>
                <a:gridCol w="2183576"/>
                <a:gridCol w="2183576"/>
                <a:gridCol w="2183576"/>
                <a:gridCol w="2183576"/>
                <a:gridCol w="2183576"/>
              </a:tblGrid>
              <a:tr h="7007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Clean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Sintel</a:t>
                      </a:r>
                      <a:r>
                        <a:rPr lang="en-US" sz="2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Final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2012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KITTI</a:t>
                      </a:r>
                      <a:r>
                        <a:rPr lang="en-US" sz="28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8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2015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FlyingChairs</a:t>
                      </a:r>
                      <a:endParaRPr lang="en-US" sz="28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FlowNetS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4.50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5.45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8.26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15.44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2.71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FlowNetC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4.31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5.87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9.35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12.52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2.19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FlowNet2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1.68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SPyNet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2.63</a:t>
                      </a:r>
                      <a:endParaRPr 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Proposed</a:t>
                      </a:r>
                      <a:endParaRPr lang="en-US" sz="30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1.95</a:t>
                      </a:r>
                      <a:endParaRPr lang="en-US" sz="30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1" r="14319" b="7675"/>
          <a:stretch/>
        </p:blipFill>
        <p:spPr>
          <a:xfrm>
            <a:off x="40767000" y="671061"/>
            <a:ext cx="2742120" cy="2743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872" y="17738808"/>
            <a:ext cx="12801600" cy="41305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918358" y="3276600"/>
            <a:ext cx="16104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charset="0"/>
                <a:ea typeface="Times New Roman" charset="0"/>
                <a:cs typeface="Times New Roman" charset="0"/>
              </a:rPr>
              <a:t>Project website</a:t>
            </a:r>
            <a:r>
              <a:rPr lang="en-US" sz="4000" b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4000" b="1" u="sng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hlinkClick r:id="rId11"/>
              </a:rPr>
              <a:t>http://</a:t>
            </a:r>
            <a:r>
              <a:rPr lang="en-US" sz="4000" b="1" u="sng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hlinkClick r:id="rId11"/>
              </a:rPr>
              <a:t>vllab.ucmerced.edu</a:t>
            </a:r>
            <a:r>
              <a:rPr lang="en-US" sz="4000" b="1" u="sng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hlinkClick r:id="rId11"/>
              </a:rPr>
              <a:t>/wlai24/</a:t>
            </a:r>
            <a:r>
              <a:rPr lang="en-US" sz="4000" b="1" u="sng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hlinkClick r:id="rId11"/>
              </a:rPr>
              <a:t>semiFlowGAN</a:t>
            </a:r>
            <a:r>
              <a:rPr lang="en-US" sz="4000" b="1" u="sng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  <a:hlinkClick r:id="rId11"/>
              </a:rPr>
              <a:t>/</a:t>
            </a:r>
            <a:endParaRPr lang="en-US" sz="4000" b="1" u="sng" dirty="0">
              <a:solidFill>
                <a:srgbClr val="7030A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11513849"/>
            <a:ext cx="13716000" cy="44881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5867400"/>
            <a:ext cx="13716000" cy="483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671" y="679742"/>
            <a:ext cx="3673929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</TotalTime>
  <Words>308</Words>
  <Application>Microsoft Office PowerPoint</Application>
  <PresentationFormat>Custom</PresentationFormat>
  <Paragraphs>132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ＭＳ Ｐゴシック</vt:lpstr>
      <vt:lpstr>ＭＳ Ｐゴシック</vt:lpstr>
      <vt:lpstr>新細明體</vt:lpstr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Semi-Supervised Learning for Optical Flow with Generative Adversarial Networks</vt:lpstr>
    </vt:vector>
  </TitlesOfParts>
  <Company>Univ. of Colorado at Colorado Springs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Wei-Sheng Lai</cp:lastModifiedBy>
  <cp:revision>173</cp:revision>
  <cp:lastPrinted>2017-11-17T05:04:13Z</cp:lastPrinted>
  <dcterms:created xsi:type="dcterms:W3CDTF">2014-05-29T01:41:03Z</dcterms:created>
  <dcterms:modified xsi:type="dcterms:W3CDTF">2017-11-28T23:17:37Z</dcterms:modified>
</cp:coreProperties>
</file>